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6" r:id="rId6"/>
    <p:sldId id="264" r:id="rId7"/>
    <p:sldId id="287" r:id="rId8"/>
    <p:sldId id="288" r:id="rId9"/>
    <p:sldId id="289" r:id="rId10"/>
    <p:sldId id="290" r:id="rId11"/>
    <p:sldId id="291" r:id="rId12"/>
    <p:sldId id="270" r:id="rId13"/>
    <p:sldId id="260" r:id="rId14"/>
    <p:sldId id="292" r:id="rId15"/>
    <p:sldId id="274" r:id="rId16"/>
    <p:sldId id="262" r:id="rId17"/>
    <p:sldId id="293" r:id="rId18"/>
    <p:sldId id="294" r:id="rId19"/>
    <p:sldId id="295" r:id="rId20"/>
    <p:sldId id="297" r:id="rId21"/>
    <p:sldId id="298" r:id="rId22"/>
    <p:sldId id="299" r:id="rId23"/>
    <p:sldId id="296" r:id="rId24"/>
    <p:sldId id="30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35" autoAdjust="0"/>
  </p:normalViewPr>
  <p:slideViewPr>
    <p:cSldViewPr snapToGrid="0" showGuides="1">
      <p:cViewPr varScale="1">
        <p:scale>
          <a:sx n="119" d="100"/>
          <a:sy n="119" d="100"/>
        </p:scale>
        <p:origin x="222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13EE4-78C3-490F-AD03-4491C37A8796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2166-D667-4383-B839-F1433620B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4B81-F76C-4130-A3A6-053208F3BF56}" type="datetimeFigureOut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48B0-85B2-40C4-A05A-571C99C8AB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43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91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2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00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54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14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0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06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05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5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9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2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65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38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1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51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84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2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11" descr="Competitors logos quadrant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7" name="Picture Placeholder 11" descr="Competitors logos quadrant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8" name="Picture Placeholder 11" descr="Competitors logos quadrant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Allan Mattsson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208-555-0183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alaan@fineartschool.net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/>
          <a:lstStyle>
            <a:lvl1pPr algn="ctr">
              <a:defRPr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4/1/2022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4/1/2022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BFF-A7D8-4C29-89A0-BC16EA5EFCC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 smtClean="0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r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anchor="b" anchorCtr="0"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anchor="b" anchorCtr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4/1/2022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DE8A4E7E-06A4-424E-83B2-0F5C45AFEB4E}" type="datetime1">
              <a:rPr lang="en-US" noProof="0" smtClean="0"/>
              <a:pPr/>
              <a:t>4/1/2022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27">
          <p15:clr>
            <a:srgbClr val="F26B43"/>
          </p15:clr>
        </p15:guide>
        <p15:guide id="2" pos="7151">
          <p15:clr>
            <a:srgbClr val="F26B43"/>
          </p15:clr>
        </p15:guide>
        <p15:guide id="3" pos="529">
          <p15:clr>
            <a:srgbClr val="F26B43"/>
          </p15:clr>
        </p15:guide>
        <p15:guide id="4" orient="horz" pos="3793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9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iam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Quarterly Meeting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South Florida </a:t>
            </a:r>
            <a:r>
              <a:rPr lang="en-US" dirty="0" smtClean="0"/>
              <a:t>Chapter</a:t>
            </a:r>
          </a:p>
          <a:p>
            <a:r>
              <a:rPr lang="en-US" dirty="0" smtClean="0"/>
              <a:t>March 31, 2022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932" y="1540672"/>
            <a:ext cx="1252547" cy="7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4" y="741947"/>
            <a:ext cx="8173808" cy="1197390"/>
          </a:xfrm>
        </p:spPr>
        <p:txBody>
          <a:bodyPr>
            <a:normAutofit/>
          </a:bodyPr>
          <a:lstStyle/>
          <a:p>
            <a:r>
              <a:rPr lang="en-US" dirty="0" smtClean="0"/>
              <a:t>Why is Leadership Important </a:t>
            </a:r>
            <a:br>
              <a:rPr lang="en-US" dirty="0" smtClean="0"/>
            </a:br>
            <a:r>
              <a:rPr lang="en-US" dirty="0" smtClean="0"/>
              <a:t>in Asset Management?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66800" y="2589374"/>
            <a:ext cx="5005138" cy="31119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ISO 55001 looks at the management of assets within an organization in order to ensure alignment with the overall strategic objectives. The </a:t>
            </a:r>
            <a:r>
              <a:rPr lang="en-US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single most important factor </a:t>
            </a:r>
            <a:r>
              <a:rPr lang="en-US" sz="2400" dirty="0" smtClean="0"/>
              <a:t>in the successful implementation of an Asset Management System is the </a:t>
            </a:r>
            <a:r>
              <a:rPr lang="en-US" sz="24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buy in from Top Management and the leadership team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EDA4-137E-4627-8963-A964FC88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accomplished?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BA977-E155-4894-8FBD-CB8A310855EB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496400" y="3866146"/>
            <a:ext cx="2001636" cy="265497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</a:pPr>
            <a:r>
              <a:rPr lang="en-US" sz="1800" b="0" dirty="0">
                <a:solidFill>
                  <a:schemeClr val="bg1"/>
                </a:solidFill>
                <a:latin typeface="+mn-lt"/>
              </a:rPr>
              <a:t>Create a culture and environment reflecting an organization wide commitment to asset </a:t>
            </a:r>
            <a:r>
              <a:rPr lang="en-US" sz="1800" b="0" dirty="0" smtClean="0">
                <a:solidFill>
                  <a:schemeClr val="bg1"/>
                </a:solidFill>
                <a:latin typeface="+mn-lt"/>
              </a:rPr>
              <a:t>management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</a:pPr>
            <a:endParaRPr lang="en-US" sz="1800" b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</a:pPr>
            <a:r>
              <a:rPr lang="en-US" sz="1800" b="0" dirty="0" smtClean="0"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rPr>
              <a:t>Culture</a:t>
            </a:r>
            <a:endParaRPr lang="en-US" sz="1800" b="0" dirty="0">
              <a:solidFill>
                <a:schemeClr val="accent1">
                  <a:lumMod val="25000"/>
                  <a:lumOff val="75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</a:pPr>
            <a:endParaRPr lang="en-US" sz="1800" b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2037DB9-E9A4-4272-945B-058063A74618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9516223" y="3459165"/>
            <a:ext cx="1908000" cy="1521909"/>
          </a:xfrm>
        </p:spPr>
        <p:txBody>
          <a:bodyPr anchor="b">
            <a:normAutofit/>
          </a:bodyPr>
          <a:lstStyle/>
          <a:p>
            <a:r>
              <a:rPr lang="en-US" sz="1800" dirty="0" smtClean="0"/>
              <a:t>Establish principles and criteria for making decisions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Policy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C09085E-5306-4814-9F80-701AC8D460F7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6072016" y="2982002"/>
            <a:ext cx="1908000" cy="2460281"/>
          </a:xfrm>
        </p:spPr>
        <p:txBody>
          <a:bodyPr anchor="b">
            <a:normAutofit/>
          </a:bodyPr>
          <a:lstStyle/>
          <a:p>
            <a:r>
              <a:rPr lang="en-US" sz="1800" dirty="0" smtClean="0"/>
              <a:t>Set the direction for the organization 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Vision </a:t>
            </a:r>
          </a:p>
          <a:p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Mission </a:t>
            </a:r>
          </a:p>
          <a:p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Goals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0C551-098F-4195-A1E2-D6428D61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EBA3AC77-4CA9-4522-9063-9CE628429733}"/>
              </a:ext>
            </a:extLst>
          </p:cNvPr>
          <p:cNvSpPr/>
          <p:nvPr/>
        </p:nvSpPr>
        <p:spPr>
          <a:xfrm>
            <a:off x="1098550" y="2794886"/>
            <a:ext cx="1288034" cy="1328558"/>
          </a:xfrm>
          <a:custGeom>
            <a:avLst/>
            <a:gdLst>
              <a:gd name="connsiteX0" fmla="*/ 598868 w 1197736"/>
              <a:gd name="connsiteY0" fmla="*/ 0 h 1197712"/>
              <a:gd name="connsiteX1" fmla="*/ 598868 w 1197736"/>
              <a:gd name="connsiteY1" fmla="*/ 1 h 1197712"/>
              <a:gd name="connsiteX2" fmla="*/ 1197736 w 1197736"/>
              <a:gd name="connsiteY2" fmla="*/ 598869 h 1197712"/>
              <a:gd name="connsiteX3" fmla="*/ 719561 w 1197736"/>
              <a:gd name="connsiteY3" fmla="*/ 1185570 h 1197712"/>
              <a:gd name="connsiteX4" fmla="*/ 599119 w 1197736"/>
              <a:gd name="connsiteY4" fmla="*/ 1197712 h 1197712"/>
              <a:gd name="connsiteX5" fmla="*/ 598868 w 1197736"/>
              <a:gd name="connsiteY5" fmla="*/ 1197699 h 1197712"/>
              <a:gd name="connsiteX6" fmla="*/ 598868 w 1197736"/>
              <a:gd name="connsiteY6" fmla="*/ 1197698 h 1197712"/>
              <a:gd name="connsiteX7" fmla="*/ 598115 w 1197736"/>
              <a:gd name="connsiteY7" fmla="*/ 1197660 h 1197712"/>
              <a:gd name="connsiteX8" fmla="*/ 478175 w 1197736"/>
              <a:gd name="connsiteY8" fmla="*/ 1185569 h 1197712"/>
              <a:gd name="connsiteX9" fmla="*/ 0 w 1197736"/>
              <a:gd name="connsiteY9" fmla="*/ 598868 h 1197712"/>
              <a:gd name="connsiteX10" fmla="*/ 598868 w 1197736"/>
              <a:gd name="connsiteY10" fmla="*/ 0 h 11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7736" h="1197712">
                <a:moveTo>
                  <a:pt x="598868" y="0"/>
                </a:moveTo>
                <a:lnTo>
                  <a:pt x="598868" y="1"/>
                </a:lnTo>
                <a:cubicBezTo>
                  <a:pt x="929614" y="1"/>
                  <a:pt x="1197736" y="268123"/>
                  <a:pt x="1197736" y="598869"/>
                </a:cubicBezTo>
                <a:cubicBezTo>
                  <a:pt x="1197736" y="888272"/>
                  <a:pt x="992455" y="1129728"/>
                  <a:pt x="719561" y="1185570"/>
                </a:cubicBezTo>
                <a:lnTo>
                  <a:pt x="599119" y="1197712"/>
                </a:lnTo>
                <a:lnTo>
                  <a:pt x="598868" y="1197699"/>
                </a:lnTo>
                <a:lnTo>
                  <a:pt x="598868" y="1197698"/>
                </a:lnTo>
                <a:lnTo>
                  <a:pt x="598115" y="1197660"/>
                </a:lnTo>
                <a:lnTo>
                  <a:pt x="478175" y="1185569"/>
                </a:lnTo>
                <a:cubicBezTo>
                  <a:pt x="205281" y="1129727"/>
                  <a:pt x="0" y="888271"/>
                  <a:pt x="0" y="598868"/>
                </a:cubicBezTo>
                <a:cubicBezTo>
                  <a:pt x="0" y="268122"/>
                  <a:pt x="268122" y="0"/>
                  <a:pt x="59886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52400" sx="102000" sy="1020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6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152779" y="2869377"/>
            <a:ext cx="1179576" cy="1179576"/>
          </a:xfrm>
        </p:spPr>
      </p:pic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EBA3AC77-4CA9-4522-9063-9CE628429733}"/>
              </a:ext>
            </a:extLst>
          </p:cNvPr>
          <p:cNvSpPr/>
          <p:nvPr/>
        </p:nvSpPr>
        <p:spPr>
          <a:xfrm>
            <a:off x="4683398" y="2907511"/>
            <a:ext cx="1288034" cy="1328558"/>
          </a:xfrm>
          <a:custGeom>
            <a:avLst/>
            <a:gdLst>
              <a:gd name="connsiteX0" fmla="*/ 598868 w 1197736"/>
              <a:gd name="connsiteY0" fmla="*/ 0 h 1197712"/>
              <a:gd name="connsiteX1" fmla="*/ 598868 w 1197736"/>
              <a:gd name="connsiteY1" fmla="*/ 1 h 1197712"/>
              <a:gd name="connsiteX2" fmla="*/ 1197736 w 1197736"/>
              <a:gd name="connsiteY2" fmla="*/ 598869 h 1197712"/>
              <a:gd name="connsiteX3" fmla="*/ 719561 w 1197736"/>
              <a:gd name="connsiteY3" fmla="*/ 1185570 h 1197712"/>
              <a:gd name="connsiteX4" fmla="*/ 599119 w 1197736"/>
              <a:gd name="connsiteY4" fmla="*/ 1197712 h 1197712"/>
              <a:gd name="connsiteX5" fmla="*/ 598868 w 1197736"/>
              <a:gd name="connsiteY5" fmla="*/ 1197699 h 1197712"/>
              <a:gd name="connsiteX6" fmla="*/ 598868 w 1197736"/>
              <a:gd name="connsiteY6" fmla="*/ 1197698 h 1197712"/>
              <a:gd name="connsiteX7" fmla="*/ 598115 w 1197736"/>
              <a:gd name="connsiteY7" fmla="*/ 1197660 h 1197712"/>
              <a:gd name="connsiteX8" fmla="*/ 478175 w 1197736"/>
              <a:gd name="connsiteY8" fmla="*/ 1185569 h 1197712"/>
              <a:gd name="connsiteX9" fmla="*/ 0 w 1197736"/>
              <a:gd name="connsiteY9" fmla="*/ 598868 h 1197712"/>
              <a:gd name="connsiteX10" fmla="*/ 598868 w 1197736"/>
              <a:gd name="connsiteY10" fmla="*/ 0 h 11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7736" h="1197712">
                <a:moveTo>
                  <a:pt x="598868" y="0"/>
                </a:moveTo>
                <a:lnTo>
                  <a:pt x="598868" y="1"/>
                </a:lnTo>
                <a:cubicBezTo>
                  <a:pt x="929614" y="1"/>
                  <a:pt x="1197736" y="268123"/>
                  <a:pt x="1197736" y="598869"/>
                </a:cubicBezTo>
                <a:cubicBezTo>
                  <a:pt x="1197736" y="888272"/>
                  <a:pt x="992455" y="1129728"/>
                  <a:pt x="719561" y="1185570"/>
                </a:cubicBezTo>
                <a:lnTo>
                  <a:pt x="599119" y="1197712"/>
                </a:lnTo>
                <a:lnTo>
                  <a:pt x="598868" y="1197699"/>
                </a:lnTo>
                <a:lnTo>
                  <a:pt x="598868" y="1197698"/>
                </a:lnTo>
                <a:lnTo>
                  <a:pt x="598115" y="1197660"/>
                </a:lnTo>
                <a:lnTo>
                  <a:pt x="478175" y="1185569"/>
                </a:lnTo>
                <a:cubicBezTo>
                  <a:pt x="205281" y="1129727"/>
                  <a:pt x="0" y="888271"/>
                  <a:pt x="0" y="598868"/>
                </a:cubicBezTo>
                <a:cubicBezTo>
                  <a:pt x="0" y="268122"/>
                  <a:pt x="268122" y="0"/>
                  <a:pt x="59886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52400" sx="102000" sy="1020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7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6" r="18966"/>
          <a:stretch>
            <a:fillRect/>
          </a:stretch>
        </p:blipFill>
        <p:spPr>
          <a:xfrm>
            <a:off x="4737627" y="2982002"/>
            <a:ext cx="1179576" cy="1179576"/>
          </a:xfrm>
        </p:spPr>
      </p:pic>
      <p:sp>
        <p:nvSpPr>
          <p:cNvPr id="29" name="Freeform: Shape 17">
            <a:extLst>
              <a:ext uri="{FF2B5EF4-FFF2-40B4-BE49-F238E27FC236}">
                <a16:creationId xmlns:a16="http://schemas.microsoft.com/office/drawing/2014/main" id="{EBA3AC77-4CA9-4522-9063-9CE628429733}"/>
              </a:ext>
            </a:extLst>
          </p:cNvPr>
          <p:cNvSpPr/>
          <p:nvPr/>
        </p:nvSpPr>
        <p:spPr>
          <a:xfrm>
            <a:off x="8118373" y="2883584"/>
            <a:ext cx="1288034" cy="1328558"/>
          </a:xfrm>
          <a:custGeom>
            <a:avLst/>
            <a:gdLst>
              <a:gd name="connsiteX0" fmla="*/ 598868 w 1197736"/>
              <a:gd name="connsiteY0" fmla="*/ 0 h 1197712"/>
              <a:gd name="connsiteX1" fmla="*/ 598868 w 1197736"/>
              <a:gd name="connsiteY1" fmla="*/ 1 h 1197712"/>
              <a:gd name="connsiteX2" fmla="*/ 1197736 w 1197736"/>
              <a:gd name="connsiteY2" fmla="*/ 598869 h 1197712"/>
              <a:gd name="connsiteX3" fmla="*/ 719561 w 1197736"/>
              <a:gd name="connsiteY3" fmla="*/ 1185570 h 1197712"/>
              <a:gd name="connsiteX4" fmla="*/ 599119 w 1197736"/>
              <a:gd name="connsiteY4" fmla="*/ 1197712 h 1197712"/>
              <a:gd name="connsiteX5" fmla="*/ 598868 w 1197736"/>
              <a:gd name="connsiteY5" fmla="*/ 1197699 h 1197712"/>
              <a:gd name="connsiteX6" fmla="*/ 598868 w 1197736"/>
              <a:gd name="connsiteY6" fmla="*/ 1197698 h 1197712"/>
              <a:gd name="connsiteX7" fmla="*/ 598115 w 1197736"/>
              <a:gd name="connsiteY7" fmla="*/ 1197660 h 1197712"/>
              <a:gd name="connsiteX8" fmla="*/ 478175 w 1197736"/>
              <a:gd name="connsiteY8" fmla="*/ 1185569 h 1197712"/>
              <a:gd name="connsiteX9" fmla="*/ 0 w 1197736"/>
              <a:gd name="connsiteY9" fmla="*/ 598868 h 1197712"/>
              <a:gd name="connsiteX10" fmla="*/ 598868 w 1197736"/>
              <a:gd name="connsiteY10" fmla="*/ 0 h 11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7736" h="1197712">
                <a:moveTo>
                  <a:pt x="598868" y="0"/>
                </a:moveTo>
                <a:lnTo>
                  <a:pt x="598868" y="1"/>
                </a:lnTo>
                <a:cubicBezTo>
                  <a:pt x="929614" y="1"/>
                  <a:pt x="1197736" y="268123"/>
                  <a:pt x="1197736" y="598869"/>
                </a:cubicBezTo>
                <a:cubicBezTo>
                  <a:pt x="1197736" y="888272"/>
                  <a:pt x="992455" y="1129728"/>
                  <a:pt x="719561" y="1185570"/>
                </a:cubicBezTo>
                <a:lnTo>
                  <a:pt x="599119" y="1197712"/>
                </a:lnTo>
                <a:lnTo>
                  <a:pt x="598868" y="1197699"/>
                </a:lnTo>
                <a:lnTo>
                  <a:pt x="598868" y="1197698"/>
                </a:lnTo>
                <a:lnTo>
                  <a:pt x="598115" y="1197660"/>
                </a:lnTo>
                <a:lnTo>
                  <a:pt x="478175" y="1185569"/>
                </a:lnTo>
                <a:cubicBezTo>
                  <a:pt x="205281" y="1129727"/>
                  <a:pt x="0" y="888271"/>
                  <a:pt x="0" y="598868"/>
                </a:cubicBezTo>
                <a:cubicBezTo>
                  <a:pt x="0" y="268122"/>
                  <a:pt x="268122" y="0"/>
                  <a:pt x="59886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52400" sx="102000" sy="1020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Placeholder 25"/>
          <p:cNvPicPr>
            <a:picLocks noGrp="1" noChangeAspect="1"/>
          </p:cNvPicPr>
          <p:nvPr>
            <p:ph type="pic" sz="quarter" idx="7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r="21837"/>
          <a:stretch>
            <a:fillRect/>
          </a:stretch>
        </p:blipFill>
        <p:spPr>
          <a:xfrm>
            <a:off x="8172602" y="2966348"/>
            <a:ext cx="1179576" cy="1179576"/>
          </a:xfrm>
        </p:spPr>
      </p:pic>
    </p:spTree>
    <p:extLst>
      <p:ext uri="{BB962C8B-B14F-4D97-AF65-F5344CB8AC3E}">
        <p14:creationId xmlns:p14="http://schemas.microsoft.com/office/powerpoint/2010/main" val="30897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17">
            <a:extLst>
              <a:ext uri="{FF2B5EF4-FFF2-40B4-BE49-F238E27FC236}">
                <a16:creationId xmlns:a16="http://schemas.microsoft.com/office/drawing/2014/main" id="{EBA3AC77-4CA9-4522-9063-9CE628429733}"/>
              </a:ext>
            </a:extLst>
          </p:cNvPr>
          <p:cNvSpPr/>
          <p:nvPr/>
        </p:nvSpPr>
        <p:spPr>
          <a:xfrm>
            <a:off x="8134829" y="2780666"/>
            <a:ext cx="1288034" cy="1328558"/>
          </a:xfrm>
          <a:custGeom>
            <a:avLst/>
            <a:gdLst>
              <a:gd name="connsiteX0" fmla="*/ 598868 w 1197736"/>
              <a:gd name="connsiteY0" fmla="*/ 0 h 1197712"/>
              <a:gd name="connsiteX1" fmla="*/ 598868 w 1197736"/>
              <a:gd name="connsiteY1" fmla="*/ 1 h 1197712"/>
              <a:gd name="connsiteX2" fmla="*/ 1197736 w 1197736"/>
              <a:gd name="connsiteY2" fmla="*/ 598869 h 1197712"/>
              <a:gd name="connsiteX3" fmla="*/ 719561 w 1197736"/>
              <a:gd name="connsiteY3" fmla="*/ 1185570 h 1197712"/>
              <a:gd name="connsiteX4" fmla="*/ 599119 w 1197736"/>
              <a:gd name="connsiteY4" fmla="*/ 1197712 h 1197712"/>
              <a:gd name="connsiteX5" fmla="*/ 598868 w 1197736"/>
              <a:gd name="connsiteY5" fmla="*/ 1197699 h 1197712"/>
              <a:gd name="connsiteX6" fmla="*/ 598868 w 1197736"/>
              <a:gd name="connsiteY6" fmla="*/ 1197698 h 1197712"/>
              <a:gd name="connsiteX7" fmla="*/ 598115 w 1197736"/>
              <a:gd name="connsiteY7" fmla="*/ 1197660 h 1197712"/>
              <a:gd name="connsiteX8" fmla="*/ 478175 w 1197736"/>
              <a:gd name="connsiteY8" fmla="*/ 1185569 h 1197712"/>
              <a:gd name="connsiteX9" fmla="*/ 0 w 1197736"/>
              <a:gd name="connsiteY9" fmla="*/ 598868 h 1197712"/>
              <a:gd name="connsiteX10" fmla="*/ 598868 w 1197736"/>
              <a:gd name="connsiteY10" fmla="*/ 0 h 11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7736" h="1197712">
                <a:moveTo>
                  <a:pt x="598868" y="0"/>
                </a:moveTo>
                <a:lnTo>
                  <a:pt x="598868" y="1"/>
                </a:lnTo>
                <a:cubicBezTo>
                  <a:pt x="929614" y="1"/>
                  <a:pt x="1197736" y="268123"/>
                  <a:pt x="1197736" y="598869"/>
                </a:cubicBezTo>
                <a:cubicBezTo>
                  <a:pt x="1197736" y="888272"/>
                  <a:pt x="992455" y="1129728"/>
                  <a:pt x="719561" y="1185570"/>
                </a:cubicBezTo>
                <a:lnTo>
                  <a:pt x="599119" y="1197712"/>
                </a:lnTo>
                <a:lnTo>
                  <a:pt x="598868" y="1197699"/>
                </a:lnTo>
                <a:lnTo>
                  <a:pt x="598868" y="1197698"/>
                </a:lnTo>
                <a:lnTo>
                  <a:pt x="598115" y="1197660"/>
                </a:lnTo>
                <a:lnTo>
                  <a:pt x="478175" y="1185569"/>
                </a:lnTo>
                <a:cubicBezTo>
                  <a:pt x="205281" y="1129727"/>
                  <a:pt x="0" y="888271"/>
                  <a:pt x="0" y="598868"/>
                </a:cubicBezTo>
                <a:cubicBezTo>
                  <a:pt x="0" y="268122"/>
                  <a:pt x="268122" y="0"/>
                  <a:pt x="59886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52400" sx="102000" sy="1020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17">
            <a:extLst>
              <a:ext uri="{FF2B5EF4-FFF2-40B4-BE49-F238E27FC236}">
                <a16:creationId xmlns:a16="http://schemas.microsoft.com/office/drawing/2014/main" id="{EBA3AC77-4CA9-4522-9063-9CE628429733}"/>
              </a:ext>
            </a:extLst>
          </p:cNvPr>
          <p:cNvSpPr/>
          <p:nvPr/>
        </p:nvSpPr>
        <p:spPr>
          <a:xfrm>
            <a:off x="4725732" y="2780667"/>
            <a:ext cx="1288034" cy="1328558"/>
          </a:xfrm>
          <a:custGeom>
            <a:avLst/>
            <a:gdLst>
              <a:gd name="connsiteX0" fmla="*/ 598868 w 1197736"/>
              <a:gd name="connsiteY0" fmla="*/ 0 h 1197712"/>
              <a:gd name="connsiteX1" fmla="*/ 598868 w 1197736"/>
              <a:gd name="connsiteY1" fmla="*/ 1 h 1197712"/>
              <a:gd name="connsiteX2" fmla="*/ 1197736 w 1197736"/>
              <a:gd name="connsiteY2" fmla="*/ 598869 h 1197712"/>
              <a:gd name="connsiteX3" fmla="*/ 719561 w 1197736"/>
              <a:gd name="connsiteY3" fmla="*/ 1185570 h 1197712"/>
              <a:gd name="connsiteX4" fmla="*/ 599119 w 1197736"/>
              <a:gd name="connsiteY4" fmla="*/ 1197712 h 1197712"/>
              <a:gd name="connsiteX5" fmla="*/ 598868 w 1197736"/>
              <a:gd name="connsiteY5" fmla="*/ 1197699 h 1197712"/>
              <a:gd name="connsiteX6" fmla="*/ 598868 w 1197736"/>
              <a:gd name="connsiteY6" fmla="*/ 1197698 h 1197712"/>
              <a:gd name="connsiteX7" fmla="*/ 598115 w 1197736"/>
              <a:gd name="connsiteY7" fmla="*/ 1197660 h 1197712"/>
              <a:gd name="connsiteX8" fmla="*/ 478175 w 1197736"/>
              <a:gd name="connsiteY8" fmla="*/ 1185569 h 1197712"/>
              <a:gd name="connsiteX9" fmla="*/ 0 w 1197736"/>
              <a:gd name="connsiteY9" fmla="*/ 598868 h 1197712"/>
              <a:gd name="connsiteX10" fmla="*/ 598868 w 1197736"/>
              <a:gd name="connsiteY10" fmla="*/ 0 h 11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7736" h="1197712">
                <a:moveTo>
                  <a:pt x="598868" y="0"/>
                </a:moveTo>
                <a:lnTo>
                  <a:pt x="598868" y="1"/>
                </a:lnTo>
                <a:cubicBezTo>
                  <a:pt x="929614" y="1"/>
                  <a:pt x="1197736" y="268123"/>
                  <a:pt x="1197736" y="598869"/>
                </a:cubicBezTo>
                <a:cubicBezTo>
                  <a:pt x="1197736" y="888272"/>
                  <a:pt x="992455" y="1129728"/>
                  <a:pt x="719561" y="1185570"/>
                </a:cubicBezTo>
                <a:lnTo>
                  <a:pt x="599119" y="1197712"/>
                </a:lnTo>
                <a:lnTo>
                  <a:pt x="598868" y="1197699"/>
                </a:lnTo>
                <a:lnTo>
                  <a:pt x="598868" y="1197698"/>
                </a:lnTo>
                <a:lnTo>
                  <a:pt x="598115" y="1197660"/>
                </a:lnTo>
                <a:lnTo>
                  <a:pt x="478175" y="1185569"/>
                </a:lnTo>
                <a:cubicBezTo>
                  <a:pt x="205281" y="1129727"/>
                  <a:pt x="0" y="888271"/>
                  <a:pt x="0" y="598868"/>
                </a:cubicBezTo>
                <a:cubicBezTo>
                  <a:pt x="0" y="268122"/>
                  <a:pt x="268122" y="0"/>
                  <a:pt x="59886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52400" sx="102000" sy="1020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17">
            <a:extLst>
              <a:ext uri="{FF2B5EF4-FFF2-40B4-BE49-F238E27FC236}">
                <a16:creationId xmlns:a16="http://schemas.microsoft.com/office/drawing/2014/main" id="{EBA3AC77-4CA9-4522-9063-9CE628429733}"/>
              </a:ext>
            </a:extLst>
          </p:cNvPr>
          <p:cNvSpPr/>
          <p:nvPr/>
        </p:nvSpPr>
        <p:spPr>
          <a:xfrm>
            <a:off x="1098550" y="2794886"/>
            <a:ext cx="1288034" cy="1328558"/>
          </a:xfrm>
          <a:custGeom>
            <a:avLst/>
            <a:gdLst>
              <a:gd name="connsiteX0" fmla="*/ 598868 w 1197736"/>
              <a:gd name="connsiteY0" fmla="*/ 0 h 1197712"/>
              <a:gd name="connsiteX1" fmla="*/ 598868 w 1197736"/>
              <a:gd name="connsiteY1" fmla="*/ 1 h 1197712"/>
              <a:gd name="connsiteX2" fmla="*/ 1197736 w 1197736"/>
              <a:gd name="connsiteY2" fmla="*/ 598869 h 1197712"/>
              <a:gd name="connsiteX3" fmla="*/ 719561 w 1197736"/>
              <a:gd name="connsiteY3" fmla="*/ 1185570 h 1197712"/>
              <a:gd name="connsiteX4" fmla="*/ 599119 w 1197736"/>
              <a:gd name="connsiteY4" fmla="*/ 1197712 h 1197712"/>
              <a:gd name="connsiteX5" fmla="*/ 598868 w 1197736"/>
              <a:gd name="connsiteY5" fmla="*/ 1197699 h 1197712"/>
              <a:gd name="connsiteX6" fmla="*/ 598868 w 1197736"/>
              <a:gd name="connsiteY6" fmla="*/ 1197698 h 1197712"/>
              <a:gd name="connsiteX7" fmla="*/ 598115 w 1197736"/>
              <a:gd name="connsiteY7" fmla="*/ 1197660 h 1197712"/>
              <a:gd name="connsiteX8" fmla="*/ 478175 w 1197736"/>
              <a:gd name="connsiteY8" fmla="*/ 1185569 h 1197712"/>
              <a:gd name="connsiteX9" fmla="*/ 0 w 1197736"/>
              <a:gd name="connsiteY9" fmla="*/ 598868 h 1197712"/>
              <a:gd name="connsiteX10" fmla="*/ 598868 w 1197736"/>
              <a:gd name="connsiteY10" fmla="*/ 0 h 11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7736" h="1197712">
                <a:moveTo>
                  <a:pt x="598868" y="0"/>
                </a:moveTo>
                <a:lnTo>
                  <a:pt x="598868" y="1"/>
                </a:lnTo>
                <a:cubicBezTo>
                  <a:pt x="929614" y="1"/>
                  <a:pt x="1197736" y="268123"/>
                  <a:pt x="1197736" y="598869"/>
                </a:cubicBezTo>
                <a:cubicBezTo>
                  <a:pt x="1197736" y="888272"/>
                  <a:pt x="992455" y="1129728"/>
                  <a:pt x="719561" y="1185570"/>
                </a:cubicBezTo>
                <a:lnTo>
                  <a:pt x="599119" y="1197712"/>
                </a:lnTo>
                <a:lnTo>
                  <a:pt x="598868" y="1197699"/>
                </a:lnTo>
                <a:lnTo>
                  <a:pt x="598868" y="1197698"/>
                </a:lnTo>
                <a:lnTo>
                  <a:pt x="598115" y="1197660"/>
                </a:lnTo>
                <a:lnTo>
                  <a:pt x="478175" y="1185569"/>
                </a:lnTo>
                <a:cubicBezTo>
                  <a:pt x="205281" y="1129727"/>
                  <a:pt x="0" y="888271"/>
                  <a:pt x="0" y="598868"/>
                </a:cubicBezTo>
                <a:cubicBezTo>
                  <a:pt x="0" y="268122"/>
                  <a:pt x="268122" y="0"/>
                  <a:pt x="59886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52400" sx="102000" sy="1020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5EDA4-137E-4627-8963-A964FC88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accomplished?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6FBA73C-E456-45D4-93FC-E0BDBECDE77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2479593" y="3888023"/>
            <a:ext cx="1908000" cy="1818956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Define the structure of the organization that shows the roles and responsibilities</a:t>
            </a:r>
          </a:p>
          <a:p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RACI Matrix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B2C6DAF-C23E-471D-BCBD-FD8B5C6F86F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110918" y="3873804"/>
            <a:ext cx="1908000" cy="164067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Provide resources to get things done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Commitment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6858E76-F6F5-46E7-B95C-9992E0667FD1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684665" y="3818765"/>
            <a:ext cx="1908000" cy="185211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Provide guidance on key issues and benefits of asset management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Subject </a:t>
            </a:r>
          </a:p>
          <a:p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Matter </a:t>
            </a:r>
          </a:p>
          <a:p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Experts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0C551-098F-4195-A1E2-D6428D61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8" name="Picture Placeholder 47"/>
          <p:cNvPicPr>
            <a:picLocks noGrp="1" noChangeAspect="1"/>
          </p:cNvPicPr>
          <p:nvPr>
            <p:ph type="pic" sz="quarter" idx="7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r="12521"/>
          <a:stretch>
            <a:fillRect/>
          </a:stretch>
        </p:blipFill>
        <p:spPr>
          <a:xfrm>
            <a:off x="4779992" y="2855189"/>
            <a:ext cx="1179513" cy="1179513"/>
          </a:xfrm>
        </p:spPr>
      </p:pic>
      <p:pic>
        <p:nvPicPr>
          <p:cNvPr id="49" name="Picture Placeholder 48"/>
          <p:cNvPicPr>
            <a:picLocks noGrp="1" noChangeAspect="1"/>
          </p:cNvPicPr>
          <p:nvPr>
            <p:ph type="pic" sz="quarter" idx="7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r="12450"/>
          <a:stretch>
            <a:fillRect/>
          </a:stretch>
        </p:blipFill>
        <p:spPr>
          <a:xfrm>
            <a:off x="8189058" y="2855126"/>
            <a:ext cx="1179576" cy="1179576"/>
          </a:xfrm>
        </p:spPr>
      </p:pic>
      <p:pic>
        <p:nvPicPr>
          <p:cNvPr id="46" name="Picture Placeholder 45"/>
          <p:cNvPicPr>
            <a:picLocks noGrp="1" noChangeAspect="1"/>
          </p:cNvPicPr>
          <p:nvPr>
            <p:ph type="pic" sz="quarter" idx="7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r="5858"/>
          <a:stretch>
            <a:fillRect/>
          </a:stretch>
        </p:blipFill>
        <p:spPr>
          <a:xfrm>
            <a:off x="1152810" y="2869408"/>
            <a:ext cx="1179513" cy="1179513"/>
          </a:xfrm>
        </p:spPr>
      </p:pic>
    </p:spTree>
    <p:extLst>
      <p:ext uri="{BB962C8B-B14F-4D97-AF65-F5344CB8AC3E}">
        <p14:creationId xmlns:p14="http://schemas.microsoft.com/office/powerpoint/2010/main" val="28869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37E1-F9A3-4DAE-8651-1F67369B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Screenshot</a:t>
            </a:r>
            <a:endParaRPr lang="en-US" dirty="0"/>
          </a:p>
        </p:txBody>
      </p:sp>
      <p:pic>
        <p:nvPicPr>
          <p:cNvPr id="43" name="Picture Placeholder 42" descr="Abstract background">
            <a:extLst>
              <a:ext uri="{FF2B5EF4-FFF2-40B4-BE49-F238E27FC236}">
                <a16:creationId xmlns:a16="http://schemas.microsoft.com/office/drawing/2014/main" id="{95095244-281C-45C6-B4B5-1A086A96C10D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39A442-EAC4-4F9B-B80E-420D7D36ED2E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6483318" y="4072490"/>
            <a:ext cx="4252861" cy="19008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Line of Sight</a:t>
            </a:r>
          </a:p>
          <a:p>
            <a:r>
              <a:rPr lang="en-US" dirty="0" smtClean="0"/>
              <a:t>Value Realization</a:t>
            </a:r>
          </a:p>
          <a:p>
            <a:r>
              <a:rPr lang="en-US" dirty="0" smtClean="0"/>
              <a:t>Drive Decision Making and Continuous Improvement</a:t>
            </a:r>
          </a:p>
          <a:p>
            <a:r>
              <a:rPr lang="en-US" dirty="0" smtClean="0"/>
              <a:t>Show Improved Performance</a:t>
            </a:r>
          </a:p>
          <a:p>
            <a:r>
              <a:rPr lang="en-US" dirty="0" smtClean="0"/>
              <a:t>Manage and Mitigate Risks</a:t>
            </a:r>
          </a:p>
          <a:p>
            <a:endParaRPr lang="en-US" dirty="0"/>
          </a:p>
        </p:txBody>
      </p:sp>
      <p:pic>
        <p:nvPicPr>
          <p:cNvPr id="47" name="Picture Placeholder 46" descr="Pencil icon">
            <a:extLst>
              <a:ext uri="{FF2B5EF4-FFF2-40B4-BE49-F238E27FC236}">
                <a16:creationId xmlns:a16="http://schemas.microsoft.com/office/drawing/2014/main" id="{C52B1263-CAC0-4784-BE2F-625ED3018494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814" r="2814"/>
          <a:stretch>
            <a:fillRect/>
          </a:stretch>
        </p:blipFill>
        <p:spPr>
          <a:xfrm>
            <a:off x="6483318" y="2827952"/>
            <a:ext cx="1069848" cy="79552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136C6-3C0D-4842-BA27-4952FADF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38EA6-5514-4A55-8668-1C2023BA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3747" y="3276962"/>
            <a:ext cx="4114800" cy="346518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chemeClr val="bg1">
                    <a:alpha val="60000"/>
                  </a:schemeClr>
                </a:solidFill>
              </a:rPr>
              <a:t>Asset Management</a:t>
            </a: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580" y="2948267"/>
            <a:ext cx="33167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roxima-nova"/>
              </a:rPr>
              <a:t>Successful asset management depends on </a:t>
            </a:r>
            <a:r>
              <a:rPr lang="en-US" dirty="0">
                <a:solidFill>
                  <a:schemeClr val="bg1"/>
                </a:solidFill>
                <a:latin typeface="Perpetua Titling MT" panose="02020502060505020804" pitchFamily="18" charset="0"/>
              </a:rPr>
              <a:t>leaders</a:t>
            </a:r>
            <a:r>
              <a:rPr lang="en-US" dirty="0">
                <a:solidFill>
                  <a:schemeClr val="bg1"/>
                </a:solidFill>
                <a:latin typeface="proxima-nova"/>
              </a:rPr>
              <a:t> who </a:t>
            </a:r>
            <a:r>
              <a:rPr lang="en-US" dirty="0" smtClean="0">
                <a:solidFill>
                  <a:schemeClr val="bg1"/>
                </a:solidFill>
                <a:latin typeface="proxima-nova"/>
              </a:rPr>
              <a:t>have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Perpetua" panose="02020502060401020303" pitchFamily="18" charset="0"/>
              </a:rPr>
              <a:t>personal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Perpetua" panose="02020502060401020303" pitchFamily="18" charset="0"/>
              </a:rPr>
              <a:t>values that align with the organization’s vision and policy </a:t>
            </a:r>
            <a:r>
              <a:rPr lang="en-US" dirty="0" smtClean="0">
                <a:solidFill>
                  <a:schemeClr val="bg1"/>
                </a:solidFill>
                <a:latin typeface="proxima-nova"/>
              </a:rPr>
              <a:t>regarding </a:t>
            </a:r>
            <a:r>
              <a:rPr lang="en-US" dirty="0">
                <a:solidFill>
                  <a:schemeClr val="bg1"/>
                </a:solidFill>
                <a:latin typeface="proxima-nova"/>
              </a:rPr>
              <a:t>these efforts and a responsibility to achieve the organization’s </a:t>
            </a:r>
            <a:r>
              <a:rPr lang="en-US" dirty="0" smtClean="0">
                <a:solidFill>
                  <a:schemeClr val="bg1"/>
                </a:solidFill>
                <a:latin typeface="proxima-nova"/>
              </a:rPr>
              <a:t>goals.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12689-84A4-4618-8A56-056B7B0E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 txBox="1">
            <a:spLocks/>
          </p:cNvSpPr>
          <p:nvPr/>
        </p:nvSpPr>
        <p:spPr>
          <a:xfrm>
            <a:off x="1244913" y="346944"/>
            <a:ext cx="9702174" cy="10910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Asset Management Discussion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 txBox="1">
            <a:spLocks/>
          </p:cNvSpPr>
          <p:nvPr/>
        </p:nvSpPr>
        <p:spPr>
          <a:xfrm>
            <a:off x="1295400" y="2989880"/>
            <a:ext cx="9792766" cy="10910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to Write an Asset Management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5C43-91D7-4EE6-843E-EA2527BA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840580" cy="552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an Asset Management Policy?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DF5C50-33E9-418B-B829-2AA8C9389BE0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70283" y="3310685"/>
            <a:ext cx="10202780" cy="8264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asset management policy is one of the core requirements of ISO 55001 certification and a cornerstone of a solid and complete asset management strategy.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BFA8E-1B62-49E5-859F-CAD1A378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53"/>
          </p:nvPr>
        </p:nvSpPr>
        <p:spPr>
          <a:xfrm>
            <a:off x="838199" y="4339378"/>
            <a:ext cx="10266949" cy="974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-Provides a set of guiding principles, intentions, goals, and methods for asset management.</a:t>
            </a:r>
          </a:p>
          <a:p>
            <a:pPr marL="0" indent="0">
              <a:buNone/>
            </a:pPr>
            <a:r>
              <a:rPr lang="en-US" dirty="0" smtClean="0"/>
              <a:t>			(Asset Management Council: Companion Guide to ISO 55001) </a:t>
            </a:r>
          </a:p>
        </p:txBody>
      </p:sp>
    </p:spTree>
    <p:extLst>
      <p:ext uri="{BB962C8B-B14F-4D97-AF65-F5344CB8AC3E}">
        <p14:creationId xmlns:p14="http://schemas.microsoft.com/office/powerpoint/2010/main" val="31896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5C43-91D7-4EE6-843E-EA2527BA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1"/>
            <a:ext cx="8602580" cy="722539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an Asset Management Policy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BFA8E-1B62-49E5-859F-CAD1A378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53"/>
          </p:nvPr>
        </p:nvSpPr>
        <p:spPr>
          <a:xfrm>
            <a:off x="1110915" y="2759230"/>
            <a:ext cx="10266949" cy="33367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-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Standardization and efficiency</a:t>
            </a:r>
          </a:p>
          <a:p>
            <a:pPr lvl="1">
              <a:buFontTx/>
              <a:buChar char="-"/>
            </a:pPr>
            <a:r>
              <a:rPr lang="en-US" sz="2400" dirty="0" smtClean="0"/>
              <a:t>Sets a strong direction and clear expectations</a:t>
            </a:r>
          </a:p>
          <a:p>
            <a:pPr lvl="1">
              <a:buFontTx/>
              <a:buChar char="-"/>
            </a:pPr>
            <a:r>
              <a:rPr lang="en-US" sz="2400" dirty="0" smtClean="0"/>
              <a:t>Shows consistency with organization’s strategic plan and overarching goals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Reliability and safety</a:t>
            </a:r>
          </a:p>
          <a:p>
            <a:pPr lvl="1">
              <a:buFontTx/>
              <a:buChar char="-"/>
            </a:pPr>
            <a:r>
              <a:rPr lang="en-US" sz="2400" dirty="0" smtClean="0"/>
              <a:t>Highlights best practices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Executive sponsorship</a:t>
            </a:r>
          </a:p>
          <a:p>
            <a:pPr lvl="1">
              <a:buFontTx/>
              <a:buChar char="-"/>
            </a:pPr>
            <a:r>
              <a:rPr lang="en-US" sz="2400" dirty="0" smtClean="0"/>
              <a:t>Makes everyone accountable</a:t>
            </a:r>
          </a:p>
          <a:p>
            <a:pPr lvl="1">
              <a:buFontTx/>
              <a:buChar char="-"/>
            </a:pPr>
            <a:r>
              <a:rPr lang="en-US" sz="2400" dirty="0" smtClean="0"/>
              <a:t>Creates allies within the organization</a:t>
            </a:r>
          </a:p>
          <a:p>
            <a:pPr lvl="1">
              <a:buFontTx/>
              <a:buChar char="-"/>
            </a:pPr>
            <a:r>
              <a:rPr lang="en-US" sz="2400" dirty="0" smtClean="0"/>
              <a:t>Shows commitment from leadership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68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5C43-91D7-4EE6-843E-EA2527BA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1"/>
            <a:ext cx="9119938" cy="7225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Develop an Asset Management Policy?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BFA8E-1B62-49E5-859F-CAD1A378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53"/>
          </p:nvPr>
        </p:nvSpPr>
        <p:spPr>
          <a:xfrm>
            <a:off x="1110915" y="2759230"/>
            <a:ext cx="10266949" cy="3143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-  Intent</a:t>
            </a:r>
          </a:p>
          <a:p>
            <a:pPr lvl="1">
              <a:buFontTx/>
              <a:buChar char="-"/>
            </a:pPr>
            <a:r>
              <a:rPr lang="en-US" dirty="0" smtClean="0"/>
              <a:t>Communicate intended purpose and outcomes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Scope</a:t>
            </a:r>
          </a:p>
          <a:p>
            <a:pPr lvl="1">
              <a:buFontTx/>
              <a:buChar char="-"/>
            </a:pPr>
            <a:r>
              <a:rPr lang="en-US" dirty="0" smtClean="0"/>
              <a:t>Describe the assets and services covered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Principles</a:t>
            </a:r>
          </a:p>
          <a:p>
            <a:pPr lvl="1">
              <a:buFontTx/>
              <a:buChar char="-"/>
            </a:pPr>
            <a:r>
              <a:rPr lang="en-US" dirty="0" smtClean="0"/>
              <a:t>Provides direction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Responsibilities</a:t>
            </a:r>
            <a:endParaRPr lang="en-US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en-US" dirty="0" smtClean="0"/>
              <a:t>Identify who is responsible for approving and leading the implementation of the policy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20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5C43-91D7-4EE6-843E-EA2527BA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1"/>
            <a:ext cx="10391276" cy="1031350"/>
          </a:xfrm>
        </p:spPr>
        <p:txBody>
          <a:bodyPr>
            <a:normAutofit/>
          </a:bodyPr>
          <a:lstStyle/>
          <a:p>
            <a:r>
              <a:rPr lang="en-US" dirty="0" smtClean="0"/>
              <a:t>Elements in an Asset Management Policy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BFA8E-1B62-49E5-859F-CAD1A378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53"/>
          </p:nvPr>
        </p:nvSpPr>
        <p:spPr>
          <a:xfrm>
            <a:off x="1110915" y="2566737"/>
            <a:ext cx="10266949" cy="37734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-  Summarize the intent</a:t>
            </a:r>
          </a:p>
          <a:p>
            <a:pPr lvl="1">
              <a:buFontTx/>
              <a:buChar char="-"/>
            </a:pPr>
            <a:r>
              <a:rPr lang="en-US" dirty="0" smtClean="0"/>
              <a:t>First section</a:t>
            </a:r>
          </a:p>
          <a:p>
            <a:pPr lvl="1">
              <a:buFontTx/>
              <a:buChar char="-"/>
            </a:pPr>
            <a:r>
              <a:rPr lang="en-US" dirty="0" smtClean="0"/>
              <a:t>Sets the tone</a:t>
            </a:r>
          </a:p>
          <a:p>
            <a:pPr lvl="1">
              <a:buFontTx/>
              <a:buChar char="-"/>
            </a:pPr>
            <a:r>
              <a:rPr lang="en-US" dirty="0" smtClean="0"/>
              <a:t>Establish the aim clearly and succinctly</a:t>
            </a:r>
          </a:p>
          <a:p>
            <a:pPr lvl="1">
              <a:buFontTx/>
              <a:buChar char="-"/>
            </a:pPr>
            <a:r>
              <a:rPr lang="en-US" dirty="0" smtClean="0"/>
              <a:t>Tie asset management to the importance of achieving the goals/objectives of the organization</a:t>
            </a:r>
          </a:p>
          <a:p>
            <a:pPr lvl="1">
              <a:buFontTx/>
              <a:buChar char="-"/>
            </a:pPr>
            <a:r>
              <a:rPr lang="en-US" dirty="0" smtClean="0"/>
              <a:t>One to three sentences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State the scope</a:t>
            </a:r>
          </a:p>
          <a:p>
            <a:pPr lvl="1">
              <a:buFontTx/>
              <a:buChar char="-"/>
            </a:pPr>
            <a:r>
              <a:rPr lang="en-US" dirty="0" smtClean="0"/>
              <a:t>Describe the assets and services covered and people affected</a:t>
            </a:r>
          </a:p>
          <a:p>
            <a:pPr lvl="1">
              <a:buFontTx/>
              <a:buChar char="-"/>
            </a:pPr>
            <a:r>
              <a:rPr lang="en-US" dirty="0" smtClean="0"/>
              <a:t>Establish expectations and reinforce accountability</a:t>
            </a:r>
          </a:p>
          <a:p>
            <a:pPr lvl="1">
              <a:buFontTx/>
              <a:buChar char="-"/>
            </a:pPr>
            <a:r>
              <a:rPr lang="en-US" dirty="0" smtClean="0"/>
              <a:t>Max 5 sentences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Articulate the intended outcomes</a:t>
            </a:r>
          </a:p>
          <a:p>
            <a:pPr lvl="1">
              <a:buFontTx/>
              <a:buChar char="-"/>
            </a:pPr>
            <a:r>
              <a:rPr lang="en-US" dirty="0" smtClean="0"/>
              <a:t>Summarize the rationale behind the policy</a:t>
            </a:r>
          </a:p>
          <a:p>
            <a:pPr lvl="1">
              <a:buFontTx/>
              <a:buChar char="-"/>
            </a:pPr>
            <a:r>
              <a:rPr lang="en-US" dirty="0" smtClean="0"/>
              <a:t>Set specific objectives as it relates to assets and asset management (ex. Improved reliability or increased accountability)</a:t>
            </a:r>
          </a:p>
          <a:p>
            <a:pPr lvl="1">
              <a:buFontTx/>
              <a:buChar char="-"/>
            </a:pPr>
            <a:r>
              <a:rPr lang="en-US" dirty="0" smtClean="0"/>
              <a:t>Max 5 sentences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730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5C43-91D7-4EE6-843E-EA2527BA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1"/>
            <a:ext cx="10391276" cy="1031350"/>
          </a:xfrm>
        </p:spPr>
        <p:txBody>
          <a:bodyPr>
            <a:normAutofit/>
          </a:bodyPr>
          <a:lstStyle/>
          <a:p>
            <a:r>
              <a:rPr lang="en-US" dirty="0" smtClean="0"/>
              <a:t>Elements in an Asset Management Policy?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BFA8E-1B62-49E5-859F-CAD1A378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53"/>
          </p:nvPr>
        </p:nvSpPr>
        <p:spPr>
          <a:xfrm>
            <a:off x="1110915" y="2759230"/>
            <a:ext cx="10266949" cy="34891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-  Define responsibilities </a:t>
            </a:r>
          </a:p>
          <a:p>
            <a:pPr lvl="1">
              <a:buFontTx/>
              <a:buChar char="-"/>
            </a:pPr>
            <a:r>
              <a:rPr lang="en-US" dirty="0" smtClean="0"/>
              <a:t>Review statement (frequency and date)</a:t>
            </a:r>
          </a:p>
          <a:p>
            <a:pPr lvl="1">
              <a:buFontTx/>
              <a:buChar char="-"/>
            </a:pPr>
            <a:r>
              <a:rPr lang="en-US" dirty="0" smtClean="0"/>
              <a:t>Approval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Show continual improvement and regulatory compliance</a:t>
            </a:r>
          </a:p>
          <a:p>
            <a:pPr lvl="1">
              <a:buFontTx/>
              <a:buChar char="-"/>
            </a:pPr>
            <a:r>
              <a:rPr lang="en-US" dirty="0" smtClean="0"/>
              <a:t>State commitment to continual improvement</a:t>
            </a:r>
          </a:p>
          <a:p>
            <a:pPr lvl="1">
              <a:buFontTx/>
              <a:buChar char="-"/>
            </a:pPr>
            <a:r>
              <a:rPr lang="en-US" dirty="0" smtClean="0"/>
              <a:t>Maintain compliance with third party standards </a:t>
            </a:r>
          </a:p>
          <a:p>
            <a:pPr lvl="1">
              <a:buFontTx/>
              <a:buChar char="-"/>
            </a:pPr>
            <a:r>
              <a:rPr lang="en-US" dirty="0" smtClean="0"/>
              <a:t>Strengthens the organization’s goal to improve in all areas</a:t>
            </a:r>
          </a:p>
          <a:p>
            <a:pPr lvl="1">
              <a:buFontTx/>
              <a:buChar char="-"/>
            </a:pPr>
            <a:r>
              <a:rPr lang="en-US" dirty="0" smtClean="0"/>
              <a:t>Max 4 sentences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Refer to additional resources (if needed)</a:t>
            </a:r>
          </a:p>
          <a:p>
            <a:pPr lvl="1">
              <a:buFontTx/>
              <a:buChar char="-"/>
            </a:pPr>
            <a:r>
              <a:rPr lang="en-US" dirty="0" smtClean="0"/>
              <a:t>List of administrative details and related documents</a:t>
            </a:r>
          </a:p>
          <a:p>
            <a:pPr lvl="1">
              <a:buFontTx/>
              <a:buChar char="-"/>
            </a:pPr>
            <a:r>
              <a:rPr lang="en-US" dirty="0" smtClean="0"/>
              <a:t>Signature of executive sponsors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11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43D8BE-B4A0-47BA-80B9-E1885926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0A689A-ADE6-4CCC-8A2B-72A65D396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0"/>
            <a:ext cx="10646276" cy="1755097"/>
          </a:xfrm>
        </p:spPr>
        <p:txBody>
          <a:bodyPr>
            <a:normAutofit/>
          </a:bodyPr>
          <a:lstStyle/>
          <a:p>
            <a:r>
              <a:rPr lang="en-US" dirty="0" smtClean="0"/>
              <a:t>Recruitment and Membership</a:t>
            </a:r>
          </a:p>
          <a:p>
            <a:r>
              <a:rPr lang="en-US" dirty="0" smtClean="0"/>
              <a:t>Communications and Potential Activities</a:t>
            </a:r>
          </a:p>
          <a:p>
            <a:r>
              <a:rPr lang="en-US" dirty="0" smtClean="0"/>
              <a:t>Asset Management Discussion</a:t>
            </a:r>
          </a:p>
          <a:p>
            <a:pPr lvl="1"/>
            <a:r>
              <a:rPr lang="en-US" dirty="0" smtClean="0"/>
              <a:t>Role of Leadership</a:t>
            </a:r>
          </a:p>
          <a:p>
            <a:pPr lvl="1"/>
            <a:r>
              <a:rPr lang="en-US" dirty="0" smtClean="0"/>
              <a:t>How to Write an Asset Management Policy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9B368-B42D-42C9-8CFF-C1525C23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95" y="1845472"/>
            <a:ext cx="1252547" cy="7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914" y="268705"/>
            <a:ext cx="4945112" cy="61922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221" y="2315179"/>
            <a:ext cx="56387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Summarize intent</a:t>
            </a:r>
          </a:p>
          <a:p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State the scope</a:t>
            </a:r>
          </a:p>
          <a:p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Articulate the outcomes</a:t>
            </a:r>
          </a:p>
          <a:p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Show continual improvement and regulatory compliance</a:t>
            </a:r>
          </a:p>
          <a:p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Refer to additional resources</a:t>
            </a:r>
          </a:p>
          <a:p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Define Responsibilities</a:t>
            </a:r>
            <a:endParaRPr lang="en-US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74495" y="1696453"/>
            <a:ext cx="4744452" cy="83820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26895" y="2526632"/>
            <a:ext cx="4608407" cy="160421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15653" y="2225842"/>
            <a:ext cx="4319649" cy="804111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058460" y="3248963"/>
            <a:ext cx="1569561" cy="79774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58460" y="3424989"/>
            <a:ext cx="1377056" cy="733853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637547" y="3689368"/>
            <a:ext cx="3797969" cy="1027011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002484" y="3940203"/>
            <a:ext cx="4232818" cy="1359428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002484" y="1219200"/>
            <a:ext cx="4346418" cy="2721004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F0415C43-91D7-4EE6-843E-EA2527BA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6" y="521363"/>
            <a:ext cx="5454317" cy="956080"/>
          </a:xfrm>
        </p:spPr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Quarterly Meeting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398" y="4517087"/>
            <a:ext cx="5027613" cy="8271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South Florida </a:t>
            </a:r>
            <a:r>
              <a:rPr lang="en-US" dirty="0" smtClean="0"/>
              <a:t>Chapter</a:t>
            </a:r>
          </a:p>
          <a:p>
            <a:r>
              <a:rPr lang="en-US" dirty="0" smtClean="0"/>
              <a:t>Next Meeting: June 30, 2022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932" y="1540672"/>
            <a:ext cx="1252547" cy="7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2DAD-09BC-4E53-B3EE-80036ACC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and Membership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AD639D-C8B7-41FE-B495-175E8A71B8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Free to join: </a:t>
            </a:r>
            <a:r>
              <a:rPr lang="en-US" dirty="0" smtClean="0">
                <a:hlinkClick r:id="rId3"/>
              </a:rPr>
              <a:t>https://theiam.org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Organized by Chapters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389CF0-7E88-4714-8B32-F95FC4203E16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en-US" dirty="0" smtClean="0"/>
              <a:t>Why Join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79A580-0A00-4BD6-881B-85BF4BA391C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Interested in asset management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Develop understanding of asset management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Exposure to industry leaders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Be part of a growing network of professionals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3CD799-F325-4B20-9924-56521475C4D8}"/>
              </a:ext>
            </a:extLst>
          </p:cNvPr>
          <p:cNvSpPr>
            <a:spLocks noGrp="1"/>
          </p:cNvSpPr>
          <p:nvPr>
            <p:ph type="body" idx="45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444506-FF9E-4BC1-950D-192FB2579E5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0"/>
            <a:ext cx="3044952" cy="2360367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Access to publications, references, webinars, conferences, discussions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Opportunities to contribute to the asset management body of knowledge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Be recognized as an asset management professional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Progress through different memberships to reflect asset management journey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099175-95D7-497F-9501-1F4F71B9DC61}"/>
              </a:ext>
            </a:extLst>
          </p:cNvPr>
          <p:cNvSpPr>
            <a:spLocks noGrp="1"/>
          </p:cNvSpPr>
          <p:nvPr>
            <p:ph type="body" idx="48"/>
          </p:nvPr>
        </p:nvSpPr>
        <p:spPr/>
        <p:txBody>
          <a:bodyPr/>
          <a:lstStyle/>
          <a:p>
            <a:r>
              <a:rPr lang="en-US" dirty="0" smtClean="0"/>
              <a:t>Membership 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C90131-73E3-44AB-BFD1-389FA608445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0"/>
            <a:ext cx="3044952" cy="2341657"/>
          </a:xfrm>
        </p:spPr>
        <p:txBody>
          <a:bodyPr>
            <a:normAutofit fontScale="92500"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Student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Actively studying asset management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Associate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No prerequisites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Member (MIAM)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Experience and Proposer support required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Fellow (FIAM)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Leadership experience and two Proposers required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2604E-F416-45C2-A64D-34493614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2DAD-09BC-4E53-B3EE-80036ACC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and Membership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389CF0-7E88-4714-8B32-F95FC4203E16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en-US" dirty="0" smtClean="0"/>
              <a:t>USA Chapters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79A580-0A00-4BD6-881B-85BF4BA391C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205998" cy="172572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8-member Executive Committee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13 established branches, 3 potential chapters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Active </a:t>
            </a:r>
            <a:r>
              <a:rPr lang="en-US" dirty="0" err="1" smtClean="0"/>
              <a:t>NxtGen</a:t>
            </a:r>
            <a:r>
              <a:rPr lang="en-US" dirty="0" smtClean="0"/>
              <a:t> &amp; Women in Asset Management Groups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-500 members nationwide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2604E-F416-45C2-A64D-34493614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316" y="1708412"/>
            <a:ext cx="7292465" cy="47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Leads:</a:t>
            </a:r>
          </a:p>
          <a:p>
            <a:r>
              <a:rPr lang="en-US" dirty="0" smtClean="0"/>
              <a:t>John Acton</a:t>
            </a:r>
          </a:p>
          <a:p>
            <a:r>
              <a:rPr lang="en-US" dirty="0" smtClean="0"/>
              <a:t>Anthony Armeli</a:t>
            </a:r>
          </a:p>
          <a:p>
            <a:r>
              <a:rPr lang="en-US" dirty="0" smtClean="0"/>
              <a:t>Melody Tungol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Florida Chapter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Requirements for Leads: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Active membership to IAM (paid)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Commitment to advance the asset management profession and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2003750"/>
          </a:xfrm>
        </p:spPr>
        <p:txBody>
          <a:bodyPr>
            <a:normAutofit/>
          </a:bodyPr>
          <a:lstStyle/>
          <a:p>
            <a:r>
              <a:rPr lang="en-US" dirty="0" smtClean="0"/>
              <a:t>Emails will be sent out by Melody or via IAM</a:t>
            </a:r>
          </a:p>
          <a:p>
            <a:r>
              <a:rPr lang="en-US" dirty="0" smtClean="0"/>
              <a:t>Quarterly meetings posted on IAM Website</a:t>
            </a:r>
          </a:p>
          <a:p>
            <a:r>
              <a:rPr lang="en-US" dirty="0" smtClean="0"/>
              <a:t>Dates:</a:t>
            </a:r>
          </a:p>
          <a:p>
            <a:pPr lvl="1"/>
            <a:r>
              <a:rPr lang="en-US" dirty="0" smtClean="0"/>
              <a:t>June 30</a:t>
            </a:r>
          </a:p>
          <a:p>
            <a:pPr lvl="1"/>
            <a:r>
              <a:rPr lang="en-US" dirty="0" smtClean="0"/>
              <a:t>September 29</a:t>
            </a:r>
          </a:p>
          <a:p>
            <a:pPr lvl="1"/>
            <a:r>
              <a:rPr lang="en-US" dirty="0" smtClean="0"/>
              <a:t>December 15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and Activities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Activities: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Focus Group Discussions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Mentorship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Site Visits</a:t>
            </a:r>
          </a:p>
        </p:txBody>
      </p:sp>
    </p:spTree>
    <p:extLst>
      <p:ext uri="{BB962C8B-B14F-4D97-AF65-F5344CB8AC3E}">
        <p14:creationId xmlns:p14="http://schemas.microsoft.com/office/powerpoint/2010/main" val="11843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for Volunteers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Take minutes, coordinate activities</a:t>
            </a:r>
          </a:p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and Activities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If interested: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Contact Melody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mtungol@pbcwater.com</a:t>
            </a:r>
          </a:p>
        </p:txBody>
      </p:sp>
    </p:spTree>
    <p:extLst>
      <p:ext uri="{BB962C8B-B14F-4D97-AF65-F5344CB8AC3E}">
        <p14:creationId xmlns:p14="http://schemas.microsoft.com/office/powerpoint/2010/main" val="15712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12689-84A4-4618-8A56-056B7B0E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1487" y="3225896"/>
            <a:ext cx="10515600" cy="636340"/>
          </a:xfrm>
        </p:spPr>
        <p:txBody>
          <a:bodyPr/>
          <a:lstStyle/>
          <a:p>
            <a:r>
              <a:rPr lang="en-US" dirty="0" smtClean="0"/>
              <a:t>The Role of Leadership 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 txBox="1">
            <a:spLocks/>
          </p:cNvSpPr>
          <p:nvPr/>
        </p:nvSpPr>
        <p:spPr>
          <a:xfrm>
            <a:off x="1244913" y="346944"/>
            <a:ext cx="9702174" cy="10910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Asset Management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5C43-91D7-4EE6-843E-EA2527BA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Leadership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DF5C50-33E9-418B-B829-2AA8C9389BE0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38199" y="1419432"/>
            <a:ext cx="10202780" cy="144408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“Leadership and commitment from all managerial levels is essential for successfully establishing, operating, and improving asset management within the organization.”</a:t>
            </a:r>
          </a:p>
          <a:p>
            <a:r>
              <a:rPr lang="en-US" dirty="0" smtClean="0"/>
              <a:t>									ISO 55000, 2.4.2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BFA8E-1B62-49E5-859F-CAD1A378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53"/>
          </p:nvPr>
        </p:nvSpPr>
        <p:spPr>
          <a:xfrm>
            <a:off x="886323" y="2947725"/>
            <a:ext cx="10266949" cy="14045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Management vs Leadership</a:t>
            </a:r>
          </a:p>
          <a:p>
            <a:pPr marL="0" indent="0">
              <a:buNone/>
            </a:pPr>
            <a:r>
              <a:rPr lang="en-US" dirty="0"/>
              <a:t>Author Stephen Covey described the difference in these terms: “Management is efficiency in climbing the ladder of success; leadership determines whether the ladder is leaning against the right wall.”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53"/>
          </p:nvPr>
        </p:nvSpPr>
        <p:spPr>
          <a:xfrm>
            <a:off x="1026277" y="4443264"/>
            <a:ext cx="3397334" cy="886878"/>
          </a:xfrm>
        </p:spPr>
        <p:txBody>
          <a:bodyPr/>
          <a:lstStyle/>
          <a:p>
            <a:r>
              <a:rPr lang="en-US" dirty="0" smtClean="0"/>
              <a:t>Managing: </a:t>
            </a:r>
          </a:p>
          <a:p>
            <a:pPr lvl="1"/>
            <a:r>
              <a:rPr lang="en-US" dirty="0" smtClean="0"/>
              <a:t>Doing things right</a:t>
            </a:r>
            <a:endParaRPr lang="en-US" dirty="0"/>
          </a:p>
        </p:txBody>
      </p:sp>
      <p:sp>
        <p:nvSpPr>
          <p:cNvPr id="18" name="Content Placeholder 9"/>
          <p:cNvSpPr>
            <a:spLocks noGrp="1"/>
          </p:cNvSpPr>
          <p:nvPr>
            <p:ph sz="quarter" idx="53"/>
          </p:nvPr>
        </p:nvSpPr>
        <p:spPr>
          <a:xfrm>
            <a:off x="5414419" y="4447427"/>
            <a:ext cx="4913312" cy="886878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Leading: </a:t>
            </a:r>
          </a:p>
          <a:p>
            <a:pPr lvl="1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Doing the right things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33968143_Colorful abstract pitch deck_SL_V1.potx" id="{82DEFF5A-EF7C-4DEA-909F-5E1EA892F8BB}" vid="{E161E2B0-1454-45FC-8BCB-8D4146D2D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2A88D8-11C9-4E54-8CC3-A25581E9EC4F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8EA396-5485-4BE7-B653-403710320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C431E4-CEEE-4471-A938-06556DE84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0</TotalTime>
  <Words>912</Words>
  <Application>Microsoft Office PowerPoint</Application>
  <PresentationFormat>Widescreen</PresentationFormat>
  <Paragraphs>207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Black</vt:lpstr>
      <vt:lpstr>Bahnschrift Light</vt:lpstr>
      <vt:lpstr>Book Antiqua</vt:lpstr>
      <vt:lpstr>Calibri</vt:lpstr>
      <vt:lpstr>Franklin Gothic Book</vt:lpstr>
      <vt:lpstr>Perpetua</vt:lpstr>
      <vt:lpstr>Perpetua Titling MT</vt:lpstr>
      <vt:lpstr>proxima-nova</vt:lpstr>
      <vt:lpstr>Tahoma</vt:lpstr>
      <vt:lpstr>Wingdings</vt:lpstr>
      <vt:lpstr>Office Theme</vt:lpstr>
      <vt:lpstr>Quarterly Meeting</vt:lpstr>
      <vt:lpstr>Agenda</vt:lpstr>
      <vt:lpstr>Recruitment and Membership</vt:lpstr>
      <vt:lpstr>Recruitment and Membership</vt:lpstr>
      <vt:lpstr>South Florida Chapter</vt:lpstr>
      <vt:lpstr>Communications and Activities</vt:lpstr>
      <vt:lpstr>Communications and Activities</vt:lpstr>
      <vt:lpstr>The Role of Leadership </vt:lpstr>
      <vt:lpstr>The Role of Leadership</vt:lpstr>
      <vt:lpstr>Why is Leadership Important  in Asset Management?</vt:lpstr>
      <vt:lpstr>How is this accomplished?</vt:lpstr>
      <vt:lpstr>How is this accomplished?</vt:lpstr>
      <vt:lpstr>Leadership Screenshot</vt:lpstr>
      <vt:lpstr>PowerPoint Presentation</vt:lpstr>
      <vt:lpstr>What is an Asset Management Policy?</vt:lpstr>
      <vt:lpstr>Benefits of an Asset Management Policy</vt:lpstr>
      <vt:lpstr>How to Develop an Asset Management Policy?</vt:lpstr>
      <vt:lpstr>Elements in an Asset Management Policy</vt:lpstr>
      <vt:lpstr>Elements in an Asset Management Policy?</vt:lpstr>
      <vt:lpstr>Example</vt:lpstr>
      <vt:lpstr>Quarterly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2022-03-30T17:53:13Z</dcterms:created>
  <dcterms:modified xsi:type="dcterms:W3CDTF">2022-04-01T14:31:24Z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